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1" r:id="rId5"/>
    <p:sldId id="260" r:id="rId6"/>
    <p:sldId id="257"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90"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6BAFE-EC54-41FB-9E9B-558221AD2295}" type="datetimeFigureOut">
              <a:rPr lang="en-US" smtClean="0"/>
              <a:pPr/>
              <a:t>4/15/2013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E9E97-A02B-449F-B6F2-0EB15A92BF7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federal mineral estate will also include two (2) subparts, one associated with the decision space for National Forest System Lands, and the other with the decision space for lands under the jurisdiction of the BLM.</a:t>
            </a:r>
            <a:endParaRPr lang="en-US" dirty="0"/>
          </a:p>
        </p:txBody>
      </p:sp>
      <p:sp>
        <p:nvSpPr>
          <p:cNvPr id="4" name="Slide Number Placeholder 3"/>
          <p:cNvSpPr>
            <a:spLocks noGrp="1"/>
          </p:cNvSpPr>
          <p:nvPr>
            <p:ph type="sldNum" sz="quarter" idx="10"/>
          </p:nvPr>
        </p:nvSpPr>
        <p:spPr/>
        <p:txBody>
          <a:bodyPr/>
          <a:lstStyle/>
          <a:p>
            <a:fld id="{E2EE9E97-A02B-449F-B6F2-0EB15A92BF73}"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4E7B6-F52C-4DA7-968E-F848C4EE0B6B}" type="datetimeFigureOut">
              <a:rPr lang="en-US" smtClean="0"/>
              <a:pPr/>
              <a:t>4/15/2013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8CB91E-7CD0-43D1-8535-34A769D1EC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4E7B6-F52C-4DA7-968E-F848C4EE0B6B}" type="datetimeFigureOut">
              <a:rPr lang="en-US" smtClean="0"/>
              <a:pPr/>
              <a:t>4/15/2013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CB91E-7CD0-43D1-8535-34A769D1EC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moore@westgov.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rapair2.org/ND-SD-MT.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abarilan@environcorp.com" TargetMode="External"/><Relationship Id="rId2" Type="http://schemas.openxmlformats.org/officeDocument/2006/relationships/hyperlink" Target="mailto:tmoore@westgov.org" TargetMode="External"/><Relationship Id="rId1" Type="http://schemas.openxmlformats.org/officeDocument/2006/relationships/slideLayout" Target="../slideLayouts/slideLayout6.xml"/><Relationship Id="rId5" Type="http://schemas.openxmlformats.org/officeDocument/2006/relationships/hyperlink" Target="mailto:sbassett@blm.gov" TargetMode="External"/><Relationship Id="rId4" Type="http://schemas.openxmlformats.org/officeDocument/2006/relationships/hyperlink" Target="mailto:lg@westgov.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686051"/>
          </a:xfrm>
        </p:spPr>
        <p:txBody>
          <a:bodyPr>
            <a:normAutofit/>
          </a:bodyPr>
          <a:lstStyle/>
          <a:p>
            <a:r>
              <a:rPr lang="en-US" dirty="0" smtClean="0">
                <a:latin typeface="Times New Roman" pitchFamily="18" charset="0"/>
                <a:cs typeface="Times New Roman" pitchFamily="18" charset="0"/>
              </a:rPr>
              <a:t>Williston Basin O&amp;G Emissions Inventory Project Status</a:t>
            </a:r>
            <a:br>
              <a:rPr lang="en-US"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April 16, 2013</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267200"/>
            <a:ext cx="6400800" cy="1371600"/>
          </a:xfrm>
        </p:spPr>
        <p:txBody>
          <a:bodyPr>
            <a:normAutofit/>
          </a:bodyPr>
          <a:lstStyle/>
          <a:p>
            <a:r>
              <a:rPr lang="en-US" sz="2400" dirty="0" smtClean="0">
                <a:solidFill>
                  <a:schemeClr val="tx1"/>
                </a:solidFill>
                <a:latin typeface="Times New Roman" pitchFamily="18" charset="0"/>
                <a:cs typeface="Times New Roman" pitchFamily="18" charset="0"/>
              </a:rPr>
              <a:t>Tom Moore</a:t>
            </a:r>
          </a:p>
          <a:p>
            <a:r>
              <a:rPr lang="en-US" sz="2400" dirty="0" smtClean="0">
                <a:solidFill>
                  <a:schemeClr val="tx1"/>
                </a:solidFill>
                <a:latin typeface="Times New Roman" pitchFamily="18" charset="0"/>
                <a:cs typeface="Times New Roman" pitchFamily="18" charset="0"/>
              </a:rPr>
              <a:t>WRAP Air Quality Program Manager</a:t>
            </a:r>
          </a:p>
          <a:p>
            <a:r>
              <a:rPr lang="en-US" sz="2400" dirty="0" smtClean="0">
                <a:latin typeface="Times New Roman" pitchFamily="18" charset="0"/>
                <a:cs typeface="Times New Roman" pitchFamily="18" charset="0"/>
                <a:hlinkClick r:id="rId2"/>
              </a:rPr>
              <a:t>tmoore@westgov.org</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rmAutofit/>
          </a:bodyPr>
          <a:lstStyle/>
          <a:p>
            <a:r>
              <a:rPr lang="en-US" sz="2800" dirty="0" smtClean="0">
                <a:latin typeface="Times New Roman" pitchFamily="18" charset="0"/>
                <a:cs typeface="Times New Roman" pitchFamily="18" charset="0"/>
              </a:rPr>
              <a:t>Background</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143000"/>
            <a:ext cx="8229600" cy="5334000"/>
          </a:xfrm>
        </p:spPr>
        <p:txBody>
          <a:bodyPr>
            <a:normAutofit fontScale="62500" lnSpcReduction="20000"/>
          </a:bodyPr>
          <a:lstStyle/>
          <a:p>
            <a:endParaRPr lang="en-US" dirty="0"/>
          </a:p>
          <a:p>
            <a:r>
              <a:rPr lang="en-US" dirty="0" smtClean="0">
                <a:latin typeface="Times New Roman" pitchFamily="18" charset="0"/>
                <a:cs typeface="Times New Roman" pitchFamily="18" charset="0"/>
              </a:rPr>
              <a:t>Bureau </a:t>
            </a:r>
            <a:r>
              <a:rPr lang="en-US" dirty="0">
                <a:latin typeface="Times New Roman" pitchFamily="18" charset="0"/>
                <a:cs typeface="Times New Roman" pitchFamily="18" charset="0"/>
              </a:rPr>
              <a:t>of Land Management (BLM) Montana-Dakotas Office is sponsoring development of an oil and gas (O&amp;G) emissions inventory for the Williston Basin in North Dakota, South Dakota, and Montana, and the Montana North Central (Great Plains) </a:t>
            </a:r>
            <a:r>
              <a:rPr lang="en-US" dirty="0" smtClean="0">
                <a:latin typeface="Times New Roman" pitchFamily="18" charset="0"/>
                <a:cs typeface="Times New Roman" pitchFamily="18" charset="0"/>
              </a:rPr>
              <a:t>Basin</a:t>
            </a:r>
          </a:p>
          <a:p>
            <a:pPr>
              <a:buNone/>
            </a:pPr>
            <a:endParaRPr lang="en-US" sz="16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Western Regional Air Partnership (WRAP), with expert contractor assistance, will build and report the inventory using the WRAP Phase III methodology employed in large active basins in the intermountain </a:t>
            </a:r>
            <a:r>
              <a:rPr lang="en-US" dirty="0" smtClean="0">
                <a:latin typeface="Times New Roman" pitchFamily="18" charset="0"/>
                <a:cs typeface="Times New Roman" pitchFamily="18" charset="0"/>
              </a:rPr>
              <a:t>West</a:t>
            </a:r>
          </a:p>
          <a:p>
            <a:pPr lvl="1">
              <a:buNone/>
            </a:pPr>
            <a:endParaRPr lang="en-US" sz="16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Result </a:t>
            </a:r>
            <a:r>
              <a:rPr lang="en-US" dirty="0">
                <a:latin typeface="Times New Roman" pitchFamily="18" charset="0"/>
                <a:cs typeface="Times New Roman" pitchFamily="18" charset="0"/>
              </a:rPr>
              <a:t>will be an accurate, comprehensive criteria pollutant inventory of actual emissions for most major point and area sources associated with exploration and production of O&amp;G in the MT North Central (Great Plains) and ND-SD-MT Williston Basins for year 2011, as well as a mid-term projection year.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benefit of the project is development of a more accurate regional O&amp;G emission inventory data based on input from knowledgeable </a:t>
            </a:r>
            <a:r>
              <a:rPr lang="en-US" dirty="0" smtClean="0">
                <a:latin typeface="Times New Roman" pitchFamily="18" charset="0"/>
                <a:cs typeface="Times New Roman" pitchFamily="18" charset="0"/>
              </a:rPr>
              <a:t>sources</a:t>
            </a:r>
          </a:p>
          <a:p>
            <a:pPr>
              <a:buNone/>
            </a:pPr>
            <a:endParaRPr lang="en-US" sz="16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project will also contribute to regional air quality modeling efforts and streamline future National Environmental Policy Act (NEPA) reviews by reducing the need for project-specific modeling.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800" dirty="0" smtClean="0">
                <a:latin typeface="Times New Roman" pitchFamily="18" charset="0"/>
                <a:cs typeface="Times New Roman" pitchFamily="18" charset="0"/>
              </a:rPr>
              <a:t>Project Description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685800"/>
            <a:ext cx="8382000" cy="6096000"/>
          </a:xfrm>
        </p:spPr>
        <p:txBody>
          <a:bodyPr>
            <a:normAutofit fontScale="25000" lnSpcReduction="20000"/>
          </a:bodyPr>
          <a:lstStyle/>
          <a:p>
            <a:endParaRPr lang="en-US" dirty="0">
              <a:latin typeface="Times New Roman" pitchFamily="18" charset="0"/>
              <a:cs typeface="Times New Roman" pitchFamily="18" charset="0"/>
            </a:endParaRPr>
          </a:p>
          <a:p>
            <a:r>
              <a:rPr lang="en-US" sz="6400" dirty="0" smtClean="0">
                <a:latin typeface="Times New Roman" pitchFamily="18" charset="0"/>
                <a:cs typeface="Times New Roman" pitchFamily="18" charset="0"/>
              </a:rPr>
              <a:t>WRAP project page:  </a:t>
            </a:r>
            <a:r>
              <a:rPr lang="en-US" sz="6400" dirty="0" smtClean="0">
                <a:latin typeface="Times New Roman" pitchFamily="18" charset="0"/>
                <a:cs typeface="Times New Roman" pitchFamily="18" charset="0"/>
                <a:hlinkClick r:id="rId3"/>
              </a:rPr>
              <a:t>http://www.wrapair2.org/ND-SD-MT.aspx</a:t>
            </a:r>
            <a:r>
              <a:rPr lang="en-US" sz="6400" dirty="0" smtClean="0">
                <a:latin typeface="Times New Roman" pitchFamily="18" charset="0"/>
                <a:cs typeface="Times New Roman" pitchFamily="18" charset="0"/>
              </a:rPr>
              <a:t> </a:t>
            </a:r>
          </a:p>
          <a:p>
            <a:pPr>
              <a:buNone/>
            </a:pPr>
            <a:endParaRPr lang="en-US" sz="40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Based on surveys </a:t>
            </a:r>
            <a:r>
              <a:rPr lang="en-US" sz="6400" dirty="0">
                <a:latin typeface="Times New Roman" pitchFamily="18" charset="0"/>
                <a:cs typeface="Times New Roman" pitchFamily="18" charset="0"/>
              </a:rPr>
              <a:t>of producers to update and gather data used to calculate emissions of the criteria pollutants – NOx, CO, VOCs, PM and </a:t>
            </a:r>
            <a:r>
              <a:rPr lang="en-US" sz="6400" dirty="0" smtClean="0">
                <a:latin typeface="Times New Roman" pitchFamily="18" charset="0"/>
                <a:cs typeface="Times New Roman" pitchFamily="18" charset="0"/>
              </a:rPr>
              <a:t>SOx</a:t>
            </a:r>
          </a:p>
          <a:p>
            <a:pPr>
              <a:buNone/>
            </a:pPr>
            <a:endParaRPr lang="en-US" sz="40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WRAP’s </a:t>
            </a:r>
            <a:r>
              <a:rPr lang="en-US" sz="6400" dirty="0">
                <a:latin typeface="Times New Roman" pitchFamily="18" charset="0"/>
                <a:cs typeface="Times New Roman" pitchFamily="18" charset="0"/>
              </a:rPr>
              <a:t>contractors will coordinate participation and data collection from </a:t>
            </a:r>
            <a:r>
              <a:rPr lang="en-US" sz="6400" dirty="0" smtClean="0">
                <a:latin typeface="Times New Roman" pitchFamily="18" charset="0"/>
                <a:cs typeface="Times New Roman" pitchFamily="18" charset="0"/>
              </a:rPr>
              <a:t>producers</a:t>
            </a:r>
          </a:p>
          <a:p>
            <a:pPr lvl="1"/>
            <a:r>
              <a:rPr lang="en-US" sz="6400" b="1" dirty="0" smtClean="0">
                <a:latin typeface="Times New Roman" pitchFamily="18" charset="0"/>
                <a:cs typeface="Times New Roman" pitchFamily="18" charset="0"/>
              </a:rPr>
              <a:t>Survey </a:t>
            </a:r>
            <a:r>
              <a:rPr lang="en-US" sz="6400" b="1" dirty="0">
                <a:latin typeface="Times New Roman" pitchFamily="18" charset="0"/>
                <a:cs typeface="Times New Roman" pitchFamily="18" charset="0"/>
              </a:rPr>
              <a:t>data will be confidential and presented only in the </a:t>
            </a:r>
            <a:r>
              <a:rPr lang="en-US" sz="6400" b="1" dirty="0" smtClean="0">
                <a:latin typeface="Times New Roman" pitchFamily="18" charset="0"/>
                <a:cs typeface="Times New Roman" pitchFamily="18" charset="0"/>
              </a:rPr>
              <a:t>aggregate</a:t>
            </a:r>
          </a:p>
          <a:p>
            <a:pPr>
              <a:buNone/>
            </a:pPr>
            <a:endParaRPr lang="en-US" sz="40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In </a:t>
            </a:r>
            <a:r>
              <a:rPr lang="en-US" sz="6400" dirty="0">
                <a:latin typeface="Times New Roman" pitchFamily="18" charset="0"/>
                <a:cs typeface="Times New Roman" pitchFamily="18" charset="0"/>
              </a:rPr>
              <a:t>parallel, </a:t>
            </a:r>
            <a:r>
              <a:rPr lang="en-US" sz="6400" dirty="0" smtClean="0">
                <a:latin typeface="Times New Roman" pitchFamily="18" charset="0"/>
                <a:cs typeface="Times New Roman" pitchFamily="18" charset="0"/>
              </a:rPr>
              <a:t>the </a:t>
            </a:r>
            <a:r>
              <a:rPr lang="en-US" sz="6400" dirty="0">
                <a:latin typeface="Times New Roman" pitchFamily="18" charset="0"/>
                <a:cs typeface="Times New Roman" pitchFamily="18" charset="0"/>
              </a:rPr>
              <a:t>contractors will work with the air regulatory agencies (Montana Department of Environmental Quality - Air Resources Management Bureau, North Dakota Department of Health - Division of Air Quality, South Dakota Department of Environment and Natural Resources, and EPA Region 8) to </a:t>
            </a:r>
            <a:r>
              <a:rPr lang="en-US" sz="6400" b="1" dirty="0">
                <a:latin typeface="Times New Roman" pitchFamily="18" charset="0"/>
                <a:cs typeface="Times New Roman" pitchFamily="18" charset="0"/>
              </a:rPr>
              <a:t>verify and update emissions for permitted O&amp;G point sources in the 2011 base </a:t>
            </a:r>
            <a:r>
              <a:rPr lang="en-US" sz="6400" b="1" dirty="0" smtClean="0">
                <a:latin typeface="Times New Roman" pitchFamily="18" charset="0"/>
                <a:cs typeface="Times New Roman" pitchFamily="18" charset="0"/>
              </a:rPr>
              <a:t>year</a:t>
            </a:r>
          </a:p>
          <a:p>
            <a:pPr>
              <a:buNone/>
            </a:pPr>
            <a:endParaRPr lang="en-US" sz="40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Producer surveys </a:t>
            </a:r>
            <a:r>
              <a:rPr lang="en-US" sz="6400" dirty="0">
                <a:latin typeface="Times New Roman" pitchFamily="18" charset="0"/>
                <a:cs typeface="Times New Roman" pitchFamily="18" charset="0"/>
              </a:rPr>
              <a:t>will provide detailed area source data </a:t>
            </a:r>
            <a:r>
              <a:rPr lang="en-US" sz="6400" dirty="0" smtClean="0">
                <a:latin typeface="Times New Roman" pitchFamily="18" charset="0"/>
                <a:cs typeface="Times New Roman" pitchFamily="18" charset="0"/>
              </a:rPr>
              <a:t>to </a:t>
            </a:r>
            <a:r>
              <a:rPr lang="en-US" sz="6400" dirty="0">
                <a:latin typeface="Times New Roman" pitchFamily="18" charset="0"/>
                <a:cs typeface="Times New Roman" pitchFamily="18" charset="0"/>
              </a:rPr>
              <a:t>supplement these point source </a:t>
            </a:r>
            <a:r>
              <a:rPr lang="en-US" sz="6400" dirty="0" smtClean="0">
                <a:latin typeface="Times New Roman" pitchFamily="18" charset="0"/>
                <a:cs typeface="Times New Roman" pitchFamily="18" charset="0"/>
              </a:rPr>
              <a:t>data</a:t>
            </a:r>
          </a:p>
          <a:p>
            <a:pPr>
              <a:buNone/>
            </a:pPr>
            <a:endParaRPr lang="en-US" sz="40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Reviewing </a:t>
            </a:r>
            <a:r>
              <a:rPr lang="en-US" sz="6400" dirty="0">
                <a:latin typeface="Times New Roman" pitchFamily="18" charset="0"/>
                <a:cs typeface="Times New Roman" pitchFamily="18" charset="0"/>
              </a:rPr>
              <a:t>permitted point source data and applying the area source survey results will produce a comprehensive inventory of criteria pollutants covering most major O&amp;G activities in each basin for four categories of mineral estate</a:t>
            </a:r>
            <a:r>
              <a:rPr lang="en-US" sz="6400" dirty="0" smtClean="0">
                <a:latin typeface="Times New Roman" pitchFamily="18" charset="0"/>
                <a:cs typeface="Times New Roman" pitchFamily="18" charset="0"/>
              </a:rPr>
              <a:t>:</a:t>
            </a:r>
          </a:p>
          <a:p>
            <a:pPr lvl="1"/>
            <a:r>
              <a:rPr lang="en-US" sz="6400" dirty="0" smtClean="0">
                <a:latin typeface="Times New Roman" pitchFamily="18" charset="0"/>
                <a:cs typeface="Times New Roman" pitchFamily="18" charset="0"/>
              </a:rPr>
              <a:t>1</a:t>
            </a:r>
            <a:r>
              <a:rPr lang="en-US" sz="6400" dirty="0">
                <a:latin typeface="Times New Roman" pitchFamily="18" charset="0"/>
                <a:cs typeface="Times New Roman" pitchFamily="18" charset="0"/>
              </a:rPr>
              <a:t>) </a:t>
            </a:r>
            <a:r>
              <a:rPr lang="en-US" sz="6400" dirty="0" smtClean="0">
                <a:latin typeface="Times New Roman" pitchFamily="18" charset="0"/>
                <a:cs typeface="Times New Roman" pitchFamily="18" charset="0"/>
              </a:rPr>
              <a:t>federal</a:t>
            </a:r>
          </a:p>
          <a:p>
            <a:pPr lvl="1"/>
            <a:r>
              <a:rPr lang="en-US" sz="6400" dirty="0" smtClean="0">
                <a:latin typeface="Times New Roman" pitchFamily="18" charset="0"/>
                <a:cs typeface="Times New Roman" pitchFamily="18" charset="0"/>
              </a:rPr>
              <a:t>2</a:t>
            </a:r>
            <a:r>
              <a:rPr lang="en-US" sz="6400" dirty="0">
                <a:latin typeface="Times New Roman" pitchFamily="18" charset="0"/>
                <a:cs typeface="Times New Roman" pitchFamily="18" charset="0"/>
              </a:rPr>
              <a:t>) trust (Indian allotted and tribal</a:t>
            </a:r>
            <a:r>
              <a:rPr lang="en-US" sz="6400" dirty="0" smtClean="0">
                <a:latin typeface="Times New Roman" pitchFamily="18" charset="0"/>
                <a:cs typeface="Times New Roman" pitchFamily="18" charset="0"/>
              </a:rPr>
              <a:t>)</a:t>
            </a:r>
          </a:p>
          <a:p>
            <a:pPr lvl="1"/>
            <a:r>
              <a:rPr lang="en-US" sz="6400" dirty="0" smtClean="0">
                <a:latin typeface="Times New Roman" pitchFamily="18" charset="0"/>
                <a:cs typeface="Times New Roman" pitchFamily="18" charset="0"/>
              </a:rPr>
              <a:t>3</a:t>
            </a:r>
            <a:r>
              <a:rPr lang="en-US" sz="6400" dirty="0">
                <a:latin typeface="Times New Roman" pitchFamily="18" charset="0"/>
                <a:cs typeface="Times New Roman" pitchFamily="18" charset="0"/>
              </a:rPr>
              <a:t>) state, </a:t>
            </a:r>
            <a:r>
              <a:rPr lang="en-US" sz="6400" dirty="0" smtClean="0">
                <a:latin typeface="Times New Roman" pitchFamily="18" charset="0"/>
                <a:cs typeface="Times New Roman" pitchFamily="18" charset="0"/>
              </a:rPr>
              <a:t>and</a:t>
            </a:r>
          </a:p>
          <a:p>
            <a:pPr lvl="1"/>
            <a:r>
              <a:rPr lang="en-US" sz="6400" dirty="0" smtClean="0">
                <a:latin typeface="Times New Roman" pitchFamily="18" charset="0"/>
                <a:cs typeface="Times New Roman" pitchFamily="18" charset="0"/>
              </a:rPr>
              <a:t>4</a:t>
            </a:r>
            <a:r>
              <a:rPr lang="en-US" sz="6400" dirty="0">
                <a:latin typeface="Times New Roman" pitchFamily="18" charset="0"/>
                <a:cs typeface="Times New Roman" pitchFamily="18" charset="0"/>
              </a:rPr>
              <a:t>) private (fee</a:t>
            </a:r>
            <a:r>
              <a:rPr lang="en-US" sz="6400" dirty="0" smtClean="0">
                <a:latin typeface="Times New Roman" pitchFamily="18" charset="0"/>
                <a:cs typeface="Times New Roman" pitchFamily="18" charset="0"/>
              </a:rPr>
              <a:t>)</a:t>
            </a:r>
          </a:p>
          <a:p>
            <a:pPr>
              <a:buNone/>
            </a:pPr>
            <a:endParaRPr lang="en-US" sz="40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Work </a:t>
            </a:r>
            <a:r>
              <a:rPr lang="en-US" sz="6400" dirty="0">
                <a:latin typeface="Times New Roman" pitchFamily="18" charset="0"/>
                <a:cs typeface="Times New Roman" pitchFamily="18" charset="0"/>
              </a:rPr>
              <a:t>products consisting of a technical memorandum and spreadsheets </a:t>
            </a:r>
            <a:r>
              <a:rPr lang="en-US" sz="6400" dirty="0" smtClean="0">
                <a:latin typeface="Times New Roman" pitchFamily="18" charset="0"/>
                <a:cs typeface="Times New Roman" pitchFamily="18" charset="0"/>
              </a:rPr>
              <a:t>will </a:t>
            </a:r>
            <a:r>
              <a:rPr lang="en-US" sz="6400" dirty="0">
                <a:latin typeface="Times New Roman" pitchFamily="18" charset="0"/>
                <a:cs typeface="Times New Roman" pitchFamily="18" charset="0"/>
              </a:rPr>
              <a:t>reside on the WRAP website. The project work will also include projections for each basin from the 2011 base year to a future year (2015, 2016, or 2017) based on input from BLM, producers, and air regulatory agencies.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Deliverables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2400" dirty="0" smtClean="0">
                <a:latin typeface="Times New Roman" pitchFamily="18" charset="0"/>
                <a:cs typeface="Times New Roman" pitchFamily="18" charset="0"/>
              </a:rPr>
              <a:t>Collection/analysis </a:t>
            </a:r>
            <a:r>
              <a:rPr lang="en-US" sz="2400" dirty="0">
                <a:latin typeface="Times New Roman" pitchFamily="18" charset="0"/>
                <a:cs typeface="Times New Roman" pitchFamily="18" charset="0"/>
              </a:rPr>
              <a:t>of producer survey results in each basin, based on information about number and type of equipment and activity levels;</a:t>
            </a:r>
          </a:p>
          <a:p>
            <a:pPr lvl="0"/>
            <a:r>
              <a:rPr lang="en-US" sz="2400" dirty="0">
                <a:latin typeface="Times New Roman" pitchFamily="18" charset="0"/>
                <a:cs typeface="Times New Roman" pitchFamily="18" charset="0"/>
              </a:rPr>
              <a:t>Updated permitted point source data for each basin;</a:t>
            </a:r>
          </a:p>
          <a:p>
            <a:pPr lvl="0"/>
            <a:r>
              <a:rPr lang="en-US" sz="2400" dirty="0">
                <a:latin typeface="Times New Roman" pitchFamily="18" charset="0"/>
                <a:cs typeface="Times New Roman" pitchFamily="18" charset="0"/>
              </a:rPr>
              <a:t>Basin-, tribal-, and county-level criteria pollutant emissions inventory data for 2011 and future projection year, and</a:t>
            </a:r>
          </a:p>
          <a:p>
            <a:pPr lvl="0"/>
            <a:r>
              <a:rPr lang="en-US" sz="2400" dirty="0">
                <a:latin typeface="Times New Roman" pitchFamily="18" charset="0"/>
                <a:cs typeface="Times New Roman" pitchFamily="18" charset="0"/>
              </a:rPr>
              <a:t>Comprehensive regional criteria pollutant emissions for the O&amp;G </a:t>
            </a:r>
            <a:r>
              <a:rPr lang="en-US" sz="2400" dirty="0" smtClean="0">
                <a:latin typeface="Times New Roman" pitchFamily="18" charset="0"/>
                <a:cs typeface="Times New Roman" pitchFamily="18" charset="0"/>
              </a:rPr>
              <a:t>sector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Revised Project Schedule for MT-Dakotas O&amp;G Emissions Inventory Project – February 27, 2013 update</a:t>
            </a:r>
            <a:endParaRPr lang="en-US" dirty="0"/>
          </a:p>
        </p:txBody>
      </p:sp>
      <p:graphicFrame>
        <p:nvGraphicFramePr>
          <p:cNvPr id="4" name="Table 3"/>
          <p:cNvGraphicFramePr>
            <a:graphicFrameLocks noGrp="1"/>
          </p:cNvGraphicFramePr>
          <p:nvPr/>
        </p:nvGraphicFramePr>
        <p:xfrm>
          <a:off x="457200" y="1371601"/>
          <a:ext cx="8229600" cy="2614933"/>
        </p:xfrm>
        <a:graphic>
          <a:graphicData uri="http://schemas.openxmlformats.org/drawingml/2006/table">
            <a:tbl>
              <a:tblPr/>
              <a:tblGrid>
                <a:gridCol w="5601660"/>
                <a:gridCol w="2627940"/>
              </a:tblGrid>
              <a:tr h="402800">
                <a:tc gridSpan="2">
                  <a:txBody>
                    <a:bodyPr/>
                    <a:lstStyle/>
                    <a:p>
                      <a:pPr marL="0" marR="0" algn="l">
                        <a:spcBef>
                          <a:spcPts val="0"/>
                        </a:spcBef>
                        <a:spcAft>
                          <a:spcPts val="0"/>
                        </a:spcAft>
                      </a:pPr>
                      <a:r>
                        <a:rPr lang="en-US" sz="1100" b="1" u="sng" dirty="0">
                          <a:solidFill>
                            <a:srgbClr val="000000"/>
                          </a:solidFill>
                          <a:latin typeface="Times New Roman"/>
                          <a:ea typeface="Times New Roman"/>
                          <a:cs typeface="Times New Roman"/>
                        </a:rPr>
                        <a:t>Part 1:  Outreach</a:t>
                      </a:r>
                      <a:endParaRPr lang="en-US" sz="1400" dirty="0">
                        <a:latin typeface="Times New Roman"/>
                        <a:ea typeface="Times New Roman"/>
                        <a:cs typeface="Times New Roman"/>
                      </a:endParaRPr>
                    </a:p>
                  </a:txBody>
                  <a:tcPr marL="61472" marR="61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609483">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Prepare Surveys, Ranked List of Companies, Query for State/Federal Agencies, Access IHS database at BLM, identify Contacts from Ranked List of Operators from Production Statistics, Contacts from Agencies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November 2012</a:t>
                      </a:r>
                      <a:endParaRPr lang="en-US" sz="1400" dirty="0">
                        <a:latin typeface="Times New Roman"/>
                        <a:ea typeface="Times New Roman"/>
                        <a:cs typeface="Times New Roman"/>
                      </a:endParaRPr>
                    </a:p>
                    <a:p>
                      <a:pPr marL="0" marR="0">
                        <a:spcBef>
                          <a:spcPts val="0"/>
                        </a:spcBef>
                        <a:spcAft>
                          <a:spcPts val="0"/>
                        </a:spcAft>
                      </a:pPr>
                      <a:r>
                        <a:rPr lang="en-US" sz="1100" dirty="0">
                          <a:solidFill>
                            <a:srgbClr val="000000"/>
                          </a:solidFill>
                          <a:latin typeface="Times New Roman"/>
                          <a:ea typeface="Times New Roman"/>
                          <a:cs typeface="Times New Roman"/>
                        </a:rPr>
                        <a:t>early December</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30">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Schedule and Hold Outreach Calls/Meetings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December 2012/January 2013</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30">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Distribute Survey Instruments and Agency Queries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early March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30">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Agencies Complete/Submit Query Response</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March 31st</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30">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Williston Basin Future Projections Workshop with Operators and BLM</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Week of April 15th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30">
                <a:tc>
                  <a:txBody>
                    <a:bodyPr/>
                    <a:lstStyle/>
                    <a:p>
                      <a:pPr marL="0" marR="0">
                        <a:spcBef>
                          <a:spcPts val="0"/>
                        </a:spcBef>
                        <a:spcAft>
                          <a:spcPts val="0"/>
                        </a:spcAft>
                      </a:pPr>
                      <a:r>
                        <a:rPr lang="en-US" sz="1100" b="1" dirty="0">
                          <a:solidFill>
                            <a:srgbClr val="000000"/>
                          </a:solidFill>
                          <a:latin typeface="Times New Roman"/>
                          <a:ea typeface="Times New Roman"/>
                          <a:cs typeface="Times New Roman"/>
                        </a:rPr>
                        <a:t>Companies Complete/Submit Survey Instruments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spcBef>
                          <a:spcPts val="0"/>
                        </a:spcBef>
                        <a:spcAft>
                          <a:spcPts val="0"/>
                        </a:spcAft>
                      </a:pPr>
                      <a:r>
                        <a:rPr lang="en-US" sz="1100" b="1" dirty="0">
                          <a:solidFill>
                            <a:srgbClr val="000000"/>
                          </a:solidFill>
                          <a:latin typeface="Times New Roman"/>
                          <a:ea typeface="Times New Roman"/>
                          <a:cs typeface="Times New Roman"/>
                        </a:rPr>
                        <a:t>May 7th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bl>
          </a:graphicData>
        </a:graphic>
      </p:graphicFrame>
      <p:graphicFrame>
        <p:nvGraphicFramePr>
          <p:cNvPr id="9" name="Table 8"/>
          <p:cNvGraphicFramePr>
            <a:graphicFrameLocks noGrp="1"/>
          </p:cNvGraphicFramePr>
          <p:nvPr/>
        </p:nvGraphicFramePr>
        <p:xfrm>
          <a:off x="457200" y="3962400"/>
          <a:ext cx="8229600" cy="2362199"/>
        </p:xfrm>
        <a:graphic>
          <a:graphicData uri="http://schemas.openxmlformats.org/drawingml/2006/table">
            <a:tbl>
              <a:tblPr/>
              <a:tblGrid>
                <a:gridCol w="5601660"/>
                <a:gridCol w="2627940"/>
              </a:tblGrid>
              <a:tr h="352226">
                <a:tc gridSpan="2">
                  <a:txBody>
                    <a:bodyPr/>
                    <a:lstStyle/>
                    <a:p>
                      <a:pPr marL="0" marR="0" algn="l">
                        <a:spcBef>
                          <a:spcPts val="0"/>
                        </a:spcBef>
                        <a:spcAft>
                          <a:spcPts val="0"/>
                        </a:spcAft>
                      </a:pPr>
                      <a:r>
                        <a:rPr lang="en-US" sz="1100" b="1" u="sng" dirty="0">
                          <a:solidFill>
                            <a:srgbClr val="000000"/>
                          </a:solidFill>
                          <a:latin typeface="Times New Roman"/>
                          <a:ea typeface="Times New Roman"/>
                          <a:cs typeface="Times New Roman"/>
                        </a:rPr>
                        <a:t>Part 2:  Emission Inventory Compilation</a:t>
                      </a:r>
                      <a:endParaRPr lang="en-US" sz="1400" dirty="0">
                        <a:latin typeface="Times New Roman"/>
                        <a:ea typeface="Times New Roman"/>
                        <a:cs typeface="Times New Roman"/>
                      </a:endParaRPr>
                    </a:p>
                  </a:txBody>
                  <a:tcPr marL="61472" marR="61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BLM Provides Future Projection Inputs for Montana Great Plains Basin</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Week of May 20</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Compile Survey and Query Data</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May 24th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Complete Emission Calculations and Draft Reports/Spreadsheets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July 10th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Report Review &amp; Comment</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July 24th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Complete Final Reports/Spreadsheets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August 7th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Prepare Stakeholder Summary</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August 15th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39">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Hold Stakeholder Review Calls</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Times New Roman"/>
                          <a:ea typeface="Times New Roman"/>
                          <a:cs typeface="Times New Roman"/>
                        </a:rPr>
                        <a:t>August 30th</a:t>
                      </a:r>
                      <a:endParaRPr lang="en-US" sz="1400" dirty="0">
                        <a:latin typeface="Times New Roman"/>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noAutofit/>
          </a:bodyPr>
          <a:lstStyle/>
          <a:p>
            <a:r>
              <a:rPr lang="en-US" sz="2800" dirty="0" smtClean="0">
                <a:latin typeface="Times New Roman" pitchFamily="18" charset="0"/>
                <a:cs typeface="Times New Roman" pitchFamily="18" charset="0"/>
              </a:rPr>
              <a:t>Seeking participation for most representative Basin-wide data</a:t>
            </a:r>
            <a:endParaRPr lang="en-US" sz="2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380997" y="1295396"/>
          <a:ext cx="8382002" cy="5181592"/>
        </p:xfrm>
        <a:graphic>
          <a:graphicData uri="http://schemas.openxmlformats.org/drawingml/2006/table">
            <a:tbl>
              <a:tblPr/>
              <a:tblGrid>
                <a:gridCol w="321531"/>
                <a:gridCol w="4379486"/>
                <a:gridCol w="1226995"/>
                <a:gridCol w="1226995"/>
                <a:gridCol w="1226995"/>
              </a:tblGrid>
              <a:tr h="182193">
                <a:tc gridSpan="5">
                  <a:txBody>
                    <a:bodyPr/>
                    <a:lstStyle/>
                    <a:p>
                      <a:pPr algn="ctr" fontAlgn="b"/>
                      <a:r>
                        <a:rPr lang="en-US" sz="800" b="1" i="0" u="none" strike="noStrike" dirty="0">
                          <a:solidFill>
                            <a:srgbClr val="000000"/>
                          </a:solidFill>
                          <a:latin typeface="Times New Roman" pitchFamily="18" charset="0"/>
                          <a:cs typeface="Times New Roman" pitchFamily="18" charset="0"/>
                        </a:rPr>
                        <a:t>WILLISTON BASIN TARGET PARTICIPATING COMPANIES 2011 PRODUCTION STATISTICS </a:t>
                      </a:r>
                    </a:p>
                  </a:txBody>
                  <a:tcPr marL="5716" marR="5716" marT="57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8799">
                <a:tc>
                  <a:txBody>
                    <a:bodyPr/>
                    <a:lstStyle/>
                    <a:p>
                      <a:pPr algn="l" fontAlgn="b"/>
                      <a:r>
                        <a:rPr lang="en-US" sz="700" b="0" i="0" u="none" strike="noStrike" dirty="0">
                          <a:solidFill>
                            <a:srgbClr val="000000"/>
                          </a:solidFill>
                          <a:latin typeface="Calibri"/>
                        </a:rPr>
                        <a:t> </a:t>
                      </a:r>
                    </a:p>
                  </a:txBody>
                  <a:tcPr marL="5716" marR="5716" marT="571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Company Name</a:t>
                      </a:r>
                    </a:p>
                  </a:txBody>
                  <a:tcPr marL="5716" marR="5716" marT="571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 of Basin</a:t>
                      </a:r>
                      <a:br>
                        <a:rPr lang="en-US" sz="700" b="1" i="0" u="none" strike="noStrike" dirty="0">
                          <a:solidFill>
                            <a:srgbClr val="000000"/>
                          </a:solidFill>
                          <a:latin typeface="Times New Roman" pitchFamily="18" charset="0"/>
                          <a:cs typeface="Times New Roman" pitchFamily="18" charset="0"/>
                        </a:rPr>
                      </a:br>
                      <a:r>
                        <a:rPr lang="en-US" sz="700" b="1" i="0" u="none" strike="noStrike" dirty="0">
                          <a:solidFill>
                            <a:srgbClr val="000000"/>
                          </a:solidFill>
                          <a:latin typeface="Times New Roman" pitchFamily="18" charset="0"/>
                          <a:cs typeface="Times New Roman" pitchFamily="18" charset="0"/>
                        </a:rPr>
                        <a:t>Oil Production</a:t>
                      </a:r>
                    </a:p>
                  </a:txBody>
                  <a:tcPr marL="5716" marR="5716" marT="571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 of Basin</a:t>
                      </a:r>
                      <a:br>
                        <a:rPr lang="en-US" sz="700" b="1" i="0" u="none" strike="noStrike" dirty="0">
                          <a:solidFill>
                            <a:srgbClr val="000000"/>
                          </a:solidFill>
                          <a:latin typeface="Times New Roman" pitchFamily="18" charset="0"/>
                          <a:cs typeface="Times New Roman" pitchFamily="18" charset="0"/>
                        </a:rPr>
                      </a:br>
                      <a:r>
                        <a:rPr lang="en-US" sz="700" b="1" i="0" u="none" strike="noStrike" dirty="0">
                          <a:solidFill>
                            <a:srgbClr val="000000"/>
                          </a:solidFill>
                          <a:latin typeface="Times New Roman" pitchFamily="18" charset="0"/>
                          <a:cs typeface="Times New Roman" pitchFamily="18" charset="0"/>
                        </a:rPr>
                        <a:t>Gas Production</a:t>
                      </a:r>
                    </a:p>
                  </a:txBody>
                  <a:tcPr marL="5716" marR="5716" marT="571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 of Basin</a:t>
                      </a:r>
                      <a:br>
                        <a:rPr lang="en-US" sz="700" b="1" i="0" u="none" strike="noStrike" dirty="0">
                          <a:solidFill>
                            <a:srgbClr val="000000"/>
                          </a:solidFill>
                          <a:latin typeface="Times New Roman" pitchFamily="18" charset="0"/>
                          <a:cs typeface="Times New Roman" pitchFamily="18" charset="0"/>
                        </a:rPr>
                      </a:br>
                      <a:r>
                        <a:rPr lang="en-US" sz="700" b="1" i="0" u="none" strike="noStrike" dirty="0">
                          <a:solidFill>
                            <a:srgbClr val="000000"/>
                          </a:solidFill>
                          <a:latin typeface="Times New Roman" pitchFamily="18" charset="0"/>
                          <a:cs typeface="Times New Roman" pitchFamily="18" charset="0"/>
                        </a:rPr>
                        <a:t>Well Count</a:t>
                      </a:r>
                    </a:p>
                  </a:txBody>
                  <a:tcPr marL="5716" marR="5716" marT="5716" marB="0" anchor="b">
                    <a:lnL>
                      <a:noFill/>
                    </a:lnL>
                    <a:lnR>
                      <a:noFill/>
                    </a:lnR>
                    <a:lnT>
                      <a:noFill/>
                    </a:lnT>
                    <a:lnB w="25400" cap="flat" cmpd="dbl" algn="ctr">
                      <a:solidFill>
                        <a:srgbClr val="000000"/>
                      </a:solidFill>
                      <a:prstDash val="solid"/>
                      <a:round/>
                      <a:headEnd type="none" w="med" len="med"/>
                      <a:tailEnd type="none" w="med" len="med"/>
                    </a:lnB>
                  </a:tcPr>
                </a:tc>
              </a:tr>
              <a:tr h="153043">
                <a:tc>
                  <a:txBody>
                    <a:bodyPr/>
                    <a:lstStyle/>
                    <a:p>
                      <a:pPr algn="ctr" fontAlgn="b"/>
                      <a:r>
                        <a:rPr lang="en-US" sz="700" b="0" i="0" u="none" strike="noStrike" dirty="0">
                          <a:solidFill>
                            <a:srgbClr val="000000"/>
                          </a:solidFill>
                          <a:latin typeface="Calibri"/>
                        </a:rPr>
                        <a:t>1</a:t>
                      </a:r>
                    </a:p>
                  </a:txBody>
                  <a:tcPr marL="5716" marR="5716" marT="571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BRIGHAM OIL &amp; GAS L P </a:t>
                      </a:r>
                    </a:p>
                  </a:txBody>
                  <a:tcPr marL="5716" marR="5716" marT="5716" marB="0" anchor="b">
                    <a:lnL>
                      <a:noFill/>
                    </a:lnL>
                    <a:lnR>
                      <a:noFill/>
                    </a:lnR>
                    <a:lnT w="25400" cap="flat" cmpd="dbl" algn="ctr">
                      <a:solidFill>
                        <a:srgbClr val="000000"/>
                      </a:solidFill>
                      <a:prstDash val="solid"/>
                      <a:round/>
                      <a:headEnd type="none" w="med" len="med"/>
                      <a:tailEnd type="none" w="med" len="med"/>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w="25400" cap="flat" cmpd="dbl" algn="ctr">
                      <a:solidFill>
                        <a:srgbClr val="000000"/>
                      </a:solidFill>
                      <a:prstDash val="solid"/>
                      <a:round/>
                      <a:headEnd type="none" w="med" len="med"/>
                      <a:tailEnd type="none" w="med" len="med"/>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w="25400" cap="flat" cmpd="dbl" algn="ctr">
                      <a:solidFill>
                        <a:srgbClr val="000000"/>
                      </a:solidFill>
                      <a:prstDash val="solid"/>
                      <a:round/>
                      <a:headEnd type="none" w="med" len="med"/>
                      <a:tailEnd type="none" w="med" len="med"/>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w="25400" cap="flat" cmpd="dbl" algn="ctr">
                      <a:solidFill>
                        <a:srgbClr val="000000"/>
                      </a:solidFill>
                      <a:prstDash val="solid"/>
                      <a:round/>
                      <a:headEnd type="none" w="med" len="med"/>
                      <a:tailEnd type="none" w="med" len="med"/>
                    </a:lnT>
                    <a:lnB>
                      <a:noFill/>
                    </a:lnB>
                    <a:solidFill>
                      <a:srgbClr val="92D050"/>
                    </a:solidFill>
                  </a:tcPr>
                </a:tc>
              </a:tr>
              <a:tr h="145755">
                <a:tc>
                  <a:txBody>
                    <a:bodyPr/>
                    <a:lstStyle/>
                    <a:p>
                      <a:pPr algn="ctr" fontAlgn="b"/>
                      <a:r>
                        <a:rPr lang="en-US" sz="700" b="0" i="0" u="none" strike="noStrike" dirty="0">
                          <a:solidFill>
                            <a:srgbClr val="000000"/>
                          </a:solidFill>
                          <a:latin typeface="Calibri"/>
                        </a:rPr>
                        <a:t>2</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BURLINGTON RESOURCES / CONOCO-PHILLIPS </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6</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tcPr>
                </a:tc>
              </a:tr>
              <a:tr h="153043">
                <a:tc>
                  <a:txBody>
                    <a:bodyPr/>
                    <a:lstStyle/>
                    <a:p>
                      <a:pPr algn="ctr" fontAlgn="b"/>
                      <a:r>
                        <a:rPr lang="en-US" sz="700" b="0" i="0" u="none" strike="noStrike" dirty="0">
                          <a:solidFill>
                            <a:srgbClr val="000000"/>
                          </a:solidFill>
                          <a:latin typeface="Calibri"/>
                        </a:rPr>
                        <a:t>3</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CITATION OIL &amp; GAS CORPORATION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4</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CONTINENTAL RESOURCES INCORPORATED </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13</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19</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8</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5</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DENBURY ONSHORE LLC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5</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9</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6</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ENDURO OPERATING LLC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7</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ENERPLUS RESOURCES (USA) CORPORATION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8</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EOG RESOURCES INCORPORATED </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5</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9</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FIDELITY EXPLORATION &amp; PRODUCTION CO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9</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11</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10</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G3 OPERATING LIMITED LIABILITY CORP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11</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HESS CORPORATION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8</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14</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6</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12</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KODIAK OIL &amp; GAS USA INCORPORATED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solidFill>
                      <a:srgbClr val="92D050"/>
                    </a:solidFill>
                  </a:tcPr>
                </a:tc>
              </a:tr>
              <a:tr h="153043">
                <a:tc>
                  <a:txBody>
                    <a:bodyPr/>
                    <a:lstStyle/>
                    <a:p>
                      <a:pPr algn="ctr" fontAlgn="b"/>
                      <a:r>
                        <a:rPr lang="en-US" sz="700" b="0" i="0" u="none" strike="noStrike" dirty="0">
                          <a:solidFill>
                            <a:srgbClr val="000000"/>
                          </a:solidFill>
                          <a:latin typeface="Calibri"/>
                        </a:rPr>
                        <a:t>13</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MARATHON OIL COMPANY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14</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MUREX PETROLEUM CORPORATION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15</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NEWFIELD PRODUCTION COMPANY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16</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OASIS PETROLEUM NORTH AMERICA LLC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17</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OXY USA INC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18</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PETRO HARVESTER OPERATING CO LLC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19</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PETRO-HUNT LLC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20</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SEQUEL ENERGY LLC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21</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SLAWSON EXPLORATION COMPANY INCORPOR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22</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SM ENERGY COMPANY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23</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TAQA NORTH USA INCORPORATED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24</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WHITING OIL &amp; GAS CORPORATION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9</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6</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5</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25</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WILLISTON HUNTER ND LLC </a:t>
                      </a:r>
                    </a:p>
                  </a:txBody>
                  <a:tcPr marL="5716" marR="5716" marT="5716" marB="0" anchor="b">
                    <a:lnL>
                      <a:noFill/>
                    </a:lnL>
                    <a:lnR>
                      <a:noFill/>
                    </a:lnR>
                    <a:lnT>
                      <a:noFill/>
                    </a:lnT>
                    <a:lnB>
                      <a:noFill/>
                    </a:lnB>
                  </a:tcPr>
                </a:tc>
                <a:tc>
                  <a:txBody>
                    <a:bodyPr/>
                    <a:lstStyle/>
                    <a:p>
                      <a:pPr algn="ctr" fontAlgn="b"/>
                      <a:r>
                        <a:rPr lang="en-US" sz="6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tcPr>
                </a:tc>
              </a:tr>
              <a:tr h="145755">
                <a:tc>
                  <a:txBody>
                    <a:bodyPr/>
                    <a:lstStyle/>
                    <a:p>
                      <a:pPr algn="ctr" fontAlgn="b"/>
                      <a:r>
                        <a:rPr lang="en-US" sz="700" b="0" i="0" u="none" strike="noStrike" dirty="0">
                          <a:solidFill>
                            <a:srgbClr val="000000"/>
                          </a:solidFill>
                          <a:latin typeface="Calibri"/>
                        </a:rPr>
                        <a:t>26</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WPX Energy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2</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0</a:t>
                      </a:r>
                    </a:p>
                  </a:txBody>
                  <a:tcPr marL="5716" marR="5716" marT="5716" marB="0" anchor="b">
                    <a:lnL>
                      <a:noFill/>
                    </a:lnL>
                    <a:lnR>
                      <a:noFill/>
                    </a:lnR>
                    <a:lnT>
                      <a:noFill/>
                    </a:lnT>
                    <a:lnB>
                      <a:noFill/>
                    </a:lnB>
                    <a:solidFill>
                      <a:srgbClr val="92D050"/>
                    </a:solidFill>
                  </a:tcPr>
                </a:tc>
              </a:tr>
              <a:tr h="145755">
                <a:tc>
                  <a:txBody>
                    <a:bodyPr/>
                    <a:lstStyle/>
                    <a:p>
                      <a:pPr algn="ctr" fontAlgn="b"/>
                      <a:r>
                        <a:rPr lang="en-US" sz="700" b="0" i="0" u="none" strike="noStrike" dirty="0">
                          <a:solidFill>
                            <a:srgbClr val="000000"/>
                          </a:solidFill>
                          <a:latin typeface="Calibri"/>
                        </a:rPr>
                        <a:t>27</a:t>
                      </a: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XTO ENERGY INCORPORATED </a:t>
                      </a:r>
                    </a:p>
                  </a:txBody>
                  <a:tcPr marL="5716" marR="5716" marT="5716" marB="0" anchor="b">
                    <a:lnL>
                      <a:noFill/>
                    </a:lnL>
                    <a:lnR>
                      <a:noFill/>
                    </a:lnR>
                    <a:lnT>
                      <a:noFill/>
                    </a:lnT>
                    <a:lnB>
                      <a:noFill/>
                    </a:lnB>
                    <a:solidFill>
                      <a:srgbClr val="92D050"/>
                    </a:solidFill>
                  </a:tcPr>
                </a:tc>
                <a:tc>
                  <a:txBody>
                    <a:bodyPr/>
                    <a:lstStyle/>
                    <a:p>
                      <a:pPr algn="ctr" fontAlgn="b"/>
                      <a:r>
                        <a:rPr lang="en-US" sz="6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4</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a:t>
                      </a:r>
                    </a:p>
                  </a:txBody>
                  <a:tcPr marL="5716" marR="5716" marT="5716" marB="0" anchor="b">
                    <a:lnL>
                      <a:noFill/>
                    </a:lnL>
                    <a:lnR>
                      <a:noFill/>
                    </a:lnR>
                    <a:lnT>
                      <a:noFill/>
                    </a:lnT>
                    <a:lnB>
                      <a:noFill/>
                    </a:lnB>
                    <a:solidFill>
                      <a:srgbClr val="92D050"/>
                    </a:solidFill>
                  </a:tcPr>
                </a:tc>
              </a:tr>
              <a:tr h="153043">
                <a:tc>
                  <a:txBody>
                    <a:bodyPr/>
                    <a:lstStyle/>
                    <a:p>
                      <a:pPr algn="ctr" fontAlgn="b"/>
                      <a:r>
                        <a:rPr lang="en-US" sz="700" b="0" i="0" u="none" strike="noStrike" dirty="0">
                          <a:solidFill>
                            <a:srgbClr val="000000"/>
                          </a:solidFill>
                          <a:latin typeface="Calibri"/>
                        </a:rPr>
                        <a:t>28</a:t>
                      </a:r>
                    </a:p>
                  </a:txBody>
                  <a:tcPr marL="5716" marR="5716" marT="571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ZENERGY INCORPORATED </a:t>
                      </a:r>
                    </a:p>
                  </a:txBody>
                  <a:tcPr marL="5716" marR="5716" marT="571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1</a:t>
                      </a:r>
                    </a:p>
                  </a:txBody>
                  <a:tcPr marL="5716" marR="5716" marT="5716" marB="0" anchor="b">
                    <a:lnL>
                      <a:noFill/>
                    </a:lnL>
                    <a:lnR>
                      <a:noFill/>
                    </a:lnR>
                    <a:lnT>
                      <a:noFill/>
                    </a:lnT>
                    <a:lnB w="19050" cap="flat" cmpd="sng" algn="ctr">
                      <a:solidFill>
                        <a:srgbClr val="000000"/>
                      </a:solidFill>
                      <a:prstDash val="solid"/>
                      <a:round/>
                      <a:headEnd type="none" w="med" len="med"/>
                      <a:tailEnd type="none" w="med" len="med"/>
                    </a:lnB>
                  </a:tcPr>
                </a:tc>
              </a:tr>
              <a:tr h="153043">
                <a:tc>
                  <a:txBody>
                    <a:bodyPr/>
                    <a:lstStyle/>
                    <a:p>
                      <a:pPr algn="l" fontAlgn="b"/>
                      <a:r>
                        <a:rPr lang="en-US" sz="700" b="0" i="0" u="none" strike="noStrike" dirty="0">
                          <a:solidFill>
                            <a:srgbClr val="000000"/>
                          </a:solidFill>
                          <a:latin typeface="Calibri"/>
                        </a:rPr>
                        <a:t> </a:t>
                      </a:r>
                    </a:p>
                  </a:txBody>
                  <a:tcPr marL="5716" marR="5716" marT="5716"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 </a:t>
                      </a:r>
                    </a:p>
                  </a:txBody>
                  <a:tcPr marL="5716" marR="5716" marT="5716"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 </a:t>
                      </a:r>
                    </a:p>
                  </a:txBody>
                  <a:tcPr marL="5716" marR="5716" marT="5716"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 </a:t>
                      </a:r>
                    </a:p>
                  </a:txBody>
                  <a:tcPr marL="5716" marR="5716" marT="5716"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 </a:t>
                      </a:r>
                    </a:p>
                  </a:txBody>
                  <a:tcPr marL="5716" marR="5716" marT="5716" marB="0" anchor="b">
                    <a:lnL>
                      <a:noFill/>
                    </a:lnL>
                    <a:lnR>
                      <a:noFill/>
                    </a:lnR>
                    <a:lnT w="19050" cap="flat" cmpd="sng" algn="ctr">
                      <a:solidFill>
                        <a:srgbClr val="000000"/>
                      </a:solidFill>
                      <a:prstDash val="solid"/>
                      <a:round/>
                      <a:headEnd type="none" w="med" len="med"/>
                      <a:tailEnd type="none" w="med" len="med"/>
                    </a:lnT>
                    <a:lnB>
                      <a:noFill/>
                    </a:lnB>
                  </a:tcPr>
                </a:tc>
              </a:tr>
              <a:tr h="145755">
                <a:tc>
                  <a:txBody>
                    <a:bodyPr/>
                    <a:lstStyle/>
                    <a:p>
                      <a:pPr algn="l" fontAlgn="b"/>
                      <a:endParaRPr lang="en-US" sz="700" b="0" i="0" u="none" strike="noStrike" dirty="0">
                        <a:solidFill>
                          <a:srgbClr val="000000"/>
                        </a:solidFill>
                        <a:latin typeface="Calibri"/>
                      </a:endParaRP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Percentage Representation for All Target Companies</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90</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93</a:t>
                      </a:r>
                    </a:p>
                  </a:txBody>
                  <a:tcPr marL="5716" marR="5716" marT="5716" marB="0" anchor="b">
                    <a:lnL>
                      <a:noFill/>
                    </a:lnL>
                    <a:lnR>
                      <a:noFill/>
                    </a:lnR>
                    <a:lnT>
                      <a:noFill/>
                    </a:lnT>
                    <a:lnB>
                      <a:noFill/>
                    </a:lnB>
                  </a:tcPr>
                </a:tc>
                <a:tc>
                  <a:txBody>
                    <a:bodyPr/>
                    <a:lstStyle/>
                    <a:p>
                      <a:pPr algn="ctr" fontAlgn="b"/>
                      <a:r>
                        <a:rPr lang="en-US" sz="700" b="1" i="0" u="none" strike="noStrike" dirty="0">
                          <a:solidFill>
                            <a:srgbClr val="000000"/>
                          </a:solidFill>
                          <a:latin typeface="Times New Roman" pitchFamily="18" charset="0"/>
                          <a:cs typeface="Times New Roman" pitchFamily="18" charset="0"/>
                        </a:rPr>
                        <a:t>79</a:t>
                      </a:r>
                    </a:p>
                  </a:txBody>
                  <a:tcPr marL="5716" marR="5716" marT="5716" marB="0" anchor="b">
                    <a:lnL>
                      <a:noFill/>
                    </a:lnL>
                    <a:lnR>
                      <a:noFill/>
                    </a:lnR>
                    <a:lnT>
                      <a:noFill/>
                    </a:lnT>
                    <a:lnB>
                      <a:noFill/>
                    </a:lnB>
                  </a:tcPr>
                </a:tc>
              </a:tr>
              <a:tr h="145755">
                <a:tc>
                  <a:txBody>
                    <a:bodyPr/>
                    <a:lstStyle/>
                    <a:p>
                      <a:pPr algn="l" fontAlgn="b"/>
                      <a:endParaRPr lang="en-US" sz="700" b="0" i="0" u="none" strike="noStrike" dirty="0">
                        <a:solidFill>
                          <a:srgbClr val="000000"/>
                        </a:solidFill>
                        <a:latin typeface="Calibri"/>
                      </a:endParaRPr>
                    </a:p>
                  </a:txBody>
                  <a:tcPr marL="5716" marR="5716" marT="5716" marB="0" anchor="b">
                    <a:lnL>
                      <a:noFill/>
                    </a:lnL>
                    <a:lnR>
                      <a:noFill/>
                    </a:lnR>
                    <a:lnT>
                      <a:noFill/>
                    </a:lnT>
                    <a:lnB>
                      <a:noFill/>
                    </a:lnB>
                  </a:tcPr>
                </a:tc>
                <a:tc>
                  <a:txBody>
                    <a:bodyPr/>
                    <a:lstStyle/>
                    <a:p>
                      <a:pPr algn="l" fontAlgn="b"/>
                      <a:endParaRPr lang="en-US" sz="700" b="1" i="0" u="none" strike="noStrike" dirty="0">
                        <a:solidFill>
                          <a:srgbClr val="000000"/>
                        </a:solidFill>
                        <a:latin typeface="Times New Roman" pitchFamily="18" charset="0"/>
                        <a:cs typeface="Times New Roman" pitchFamily="18" charset="0"/>
                      </a:endParaRPr>
                    </a:p>
                  </a:txBody>
                  <a:tcPr marL="5716" marR="5716" marT="5716" marB="0" anchor="b">
                    <a:lnL>
                      <a:noFill/>
                    </a:lnL>
                    <a:lnR>
                      <a:noFill/>
                    </a:lnR>
                    <a:lnT>
                      <a:noFill/>
                    </a:lnT>
                    <a:lnB>
                      <a:noFill/>
                    </a:lnB>
                  </a:tcPr>
                </a:tc>
                <a:tc>
                  <a:txBody>
                    <a:bodyPr/>
                    <a:lstStyle/>
                    <a:p>
                      <a:pPr algn="ctr" fontAlgn="b"/>
                      <a:endParaRPr lang="en-US" sz="700" b="1" i="0" u="none" strike="noStrike" dirty="0">
                        <a:solidFill>
                          <a:srgbClr val="000000"/>
                        </a:solidFill>
                        <a:latin typeface="Times New Roman" pitchFamily="18" charset="0"/>
                        <a:cs typeface="Times New Roman" pitchFamily="18" charset="0"/>
                      </a:endParaRPr>
                    </a:p>
                  </a:txBody>
                  <a:tcPr marL="5716" marR="5716" marT="5716" marB="0" anchor="b">
                    <a:lnL>
                      <a:noFill/>
                    </a:lnL>
                    <a:lnR>
                      <a:noFill/>
                    </a:lnR>
                    <a:lnT>
                      <a:noFill/>
                    </a:lnT>
                    <a:lnB>
                      <a:noFill/>
                    </a:lnB>
                  </a:tcPr>
                </a:tc>
                <a:tc>
                  <a:txBody>
                    <a:bodyPr/>
                    <a:lstStyle/>
                    <a:p>
                      <a:pPr algn="ctr" fontAlgn="b"/>
                      <a:endParaRPr lang="en-US" sz="700" b="1" i="0" u="none" strike="noStrike" dirty="0">
                        <a:solidFill>
                          <a:srgbClr val="000000"/>
                        </a:solidFill>
                        <a:latin typeface="Times New Roman" pitchFamily="18" charset="0"/>
                        <a:cs typeface="Times New Roman" pitchFamily="18" charset="0"/>
                      </a:endParaRPr>
                    </a:p>
                  </a:txBody>
                  <a:tcPr marL="5716" marR="5716" marT="5716" marB="0" anchor="b">
                    <a:lnL>
                      <a:noFill/>
                    </a:lnL>
                    <a:lnR>
                      <a:noFill/>
                    </a:lnR>
                    <a:lnT>
                      <a:noFill/>
                    </a:lnT>
                    <a:lnB>
                      <a:noFill/>
                    </a:lnB>
                  </a:tcPr>
                </a:tc>
                <a:tc>
                  <a:txBody>
                    <a:bodyPr/>
                    <a:lstStyle/>
                    <a:p>
                      <a:pPr algn="ctr" fontAlgn="b"/>
                      <a:endParaRPr lang="en-US" sz="700" b="1" i="0" u="none" strike="noStrike" dirty="0">
                        <a:solidFill>
                          <a:srgbClr val="000000"/>
                        </a:solidFill>
                        <a:latin typeface="Times New Roman" pitchFamily="18" charset="0"/>
                        <a:cs typeface="Times New Roman" pitchFamily="18" charset="0"/>
                      </a:endParaRPr>
                    </a:p>
                  </a:txBody>
                  <a:tcPr marL="5716" marR="5716" marT="5716" marB="0" anchor="b">
                    <a:lnL>
                      <a:noFill/>
                    </a:lnL>
                    <a:lnR>
                      <a:noFill/>
                    </a:lnR>
                    <a:lnT>
                      <a:noFill/>
                    </a:lnT>
                    <a:lnB>
                      <a:noFill/>
                    </a:lnB>
                  </a:tcPr>
                </a:tc>
              </a:tr>
              <a:tr h="145755">
                <a:tc>
                  <a:txBody>
                    <a:bodyPr/>
                    <a:lstStyle/>
                    <a:p>
                      <a:pPr algn="l" fontAlgn="b"/>
                      <a:endParaRPr lang="en-US" sz="700" b="0" i="0" u="none" strike="noStrike" dirty="0">
                        <a:solidFill>
                          <a:srgbClr val="000000"/>
                        </a:solidFill>
                        <a:latin typeface="Calibri"/>
                      </a:endParaRPr>
                    </a:p>
                  </a:txBody>
                  <a:tcPr marL="5716" marR="5716" marT="5716" marB="0" anchor="b">
                    <a:lnL>
                      <a:noFill/>
                    </a:lnL>
                    <a:lnR>
                      <a:noFill/>
                    </a:lnR>
                    <a:lnT>
                      <a:noFill/>
                    </a:lnT>
                    <a:lnB>
                      <a:noFill/>
                    </a:lnB>
                  </a:tcPr>
                </a:tc>
                <a:tc>
                  <a:txBody>
                    <a:bodyPr/>
                    <a:lstStyle/>
                    <a:p>
                      <a:pPr algn="l" fontAlgn="b"/>
                      <a:r>
                        <a:rPr lang="en-US" sz="700" b="1" i="0" u="none" strike="noStrike" dirty="0">
                          <a:solidFill>
                            <a:srgbClr val="000000"/>
                          </a:solidFill>
                          <a:latin typeface="Times New Roman" pitchFamily="18" charset="0"/>
                          <a:cs typeface="Times New Roman" pitchFamily="18" charset="0"/>
                        </a:rPr>
                        <a:t>Percentage Representation </a:t>
                      </a:r>
                      <a:r>
                        <a:rPr lang="en-US" sz="700" b="1" i="0" u="none" strike="noStrike" dirty="0" smtClean="0">
                          <a:solidFill>
                            <a:srgbClr val="000000"/>
                          </a:solidFill>
                          <a:latin typeface="Times New Roman" pitchFamily="18" charset="0"/>
                          <a:cs typeface="Times New Roman" pitchFamily="18" charset="0"/>
                        </a:rPr>
                        <a:t>Currently</a:t>
                      </a:r>
                      <a:r>
                        <a:rPr lang="en-US" sz="700" b="1" i="0" u="none" strike="noStrike" baseline="0" dirty="0" smtClean="0">
                          <a:solidFill>
                            <a:srgbClr val="000000"/>
                          </a:solidFill>
                          <a:latin typeface="Times New Roman" pitchFamily="18" charset="0"/>
                          <a:cs typeface="Times New Roman" pitchFamily="18" charset="0"/>
                        </a:rPr>
                        <a:t> C</a:t>
                      </a:r>
                      <a:r>
                        <a:rPr lang="en-US" sz="700" b="1" i="0" u="none" strike="noStrike" dirty="0" smtClean="0">
                          <a:solidFill>
                            <a:srgbClr val="000000"/>
                          </a:solidFill>
                          <a:latin typeface="Times New Roman" pitchFamily="18" charset="0"/>
                          <a:cs typeface="Times New Roman" pitchFamily="18" charset="0"/>
                        </a:rPr>
                        <a:t>ommitted </a:t>
                      </a:r>
                      <a:r>
                        <a:rPr lang="en-US" sz="700" b="1" i="0" u="none" strike="noStrike" dirty="0">
                          <a:solidFill>
                            <a:srgbClr val="000000"/>
                          </a:solidFill>
                          <a:latin typeface="Times New Roman" pitchFamily="18" charset="0"/>
                          <a:cs typeface="Times New Roman" pitchFamily="18" charset="0"/>
                        </a:rPr>
                        <a:t>to Supply Survey Data</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36</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36</a:t>
                      </a:r>
                    </a:p>
                  </a:txBody>
                  <a:tcPr marL="5716" marR="5716" marT="5716" marB="0" anchor="b">
                    <a:lnL>
                      <a:noFill/>
                    </a:lnL>
                    <a:lnR>
                      <a:noFill/>
                    </a:lnR>
                    <a:lnT>
                      <a:noFill/>
                    </a:lnT>
                    <a:lnB>
                      <a:noFill/>
                    </a:lnB>
                    <a:solidFill>
                      <a:srgbClr val="92D050"/>
                    </a:solidFill>
                  </a:tcPr>
                </a:tc>
                <a:tc>
                  <a:txBody>
                    <a:bodyPr/>
                    <a:lstStyle/>
                    <a:p>
                      <a:pPr algn="ctr" fontAlgn="b"/>
                      <a:r>
                        <a:rPr lang="en-US" sz="700" b="1" i="0" u="none" strike="noStrike" dirty="0">
                          <a:solidFill>
                            <a:srgbClr val="000000"/>
                          </a:solidFill>
                          <a:latin typeface="Times New Roman" pitchFamily="18" charset="0"/>
                          <a:cs typeface="Times New Roman" pitchFamily="18" charset="0"/>
                        </a:rPr>
                        <a:t>31</a:t>
                      </a:r>
                    </a:p>
                  </a:txBody>
                  <a:tcPr marL="5716" marR="5716" marT="5716" marB="0" anchor="b">
                    <a:lnL>
                      <a:noFill/>
                    </a:lnL>
                    <a:lnR>
                      <a:noFill/>
                    </a:lnR>
                    <a:lnT>
                      <a:noFill/>
                    </a:lnT>
                    <a:lnB>
                      <a:noFill/>
                    </a:lnB>
                    <a:solidFill>
                      <a:srgbClr val="92D05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kumimoji="0" lang="en-US" sz="28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Contacts</a:t>
            </a:r>
            <a:endParaRPr lang="en-US" sz="2800" dirty="0">
              <a:latin typeface="Times New Roman" pitchFamily="18" charset="0"/>
              <a:cs typeface="Times New Roman" pitchFamily="18" charset="0"/>
            </a:endParaRPr>
          </a:p>
        </p:txBody>
      </p:sp>
      <p:sp>
        <p:nvSpPr>
          <p:cNvPr id="18433" name="Rectangle 1"/>
          <p:cNvSpPr>
            <a:spLocks noChangeArrowheads="1"/>
          </p:cNvSpPr>
          <p:nvPr/>
        </p:nvSpPr>
        <p:spPr bwMode="auto">
          <a:xfrm>
            <a:off x="152400" y="2072300"/>
            <a:ext cx="8763000" cy="1646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Tom Moore</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WRAP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tmoore@westgov.org</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970-491-8837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Amnon Bar-Ilan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ENVIRON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abarilan@environcorp.com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415-899-0700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a:rPr>
              <a:t>Lee Gribovicz</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Airstar Consulting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a:rPr>
              <a:t>lg@westgov.org</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307-333-1527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a:rPr>
              <a:t>Susan Bassett</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BLM MT-Dakotas Office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a:rPr>
              <a:t>sbassett@blm.gov</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406-896-5029</a:t>
            </a: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1000</Words>
  <Application>Microsoft Office PowerPoint</Application>
  <PresentationFormat>On-screen Show (4:3)</PresentationFormat>
  <Paragraphs>240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Williston Basin O&amp;G Emissions Inventory Project Status  April 16, 2013</vt:lpstr>
      <vt:lpstr>Background</vt:lpstr>
      <vt:lpstr>Project Description</vt:lpstr>
      <vt:lpstr>Deliverables</vt:lpstr>
      <vt:lpstr>Revised Project Schedule for MT-Dakotas O&amp;G Emissions Inventory Project – February 27, 2013 update</vt:lpstr>
      <vt:lpstr>Seeking participation for most representative Basin-wide data</vt:lpstr>
      <vt:lpstr>Contacts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Moore</dc:creator>
  <cp:lastModifiedBy>Tom Moore</cp:lastModifiedBy>
  <cp:revision>6</cp:revision>
  <dcterms:created xsi:type="dcterms:W3CDTF">2013-04-15T15:33:33Z</dcterms:created>
  <dcterms:modified xsi:type="dcterms:W3CDTF">2013-04-15T16:25:26Z</dcterms:modified>
</cp:coreProperties>
</file>